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6"/>
  </p:notesMasterIdLst>
  <p:handoutMasterIdLst>
    <p:handoutMasterId r:id="rId17"/>
  </p:handoutMasterIdLst>
  <p:sldIdLst>
    <p:sldId id="282" r:id="rId5"/>
    <p:sldId id="292" r:id="rId6"/>
    <p:sldId id="293" r:id="rId7"/>
    <p:sldId id="283" r:id="rId8"/>
    <p:sldId id="291" r:id="rId9"/>
    <p:sldId id="297" r:id="rId10"/>
    <p:sldId id="299" r:id="rId11"/>
    <p:sldId id="298" r:id="rId12"/>
    <p:sldId id="284" r:id="rId13"/>
    <p:sldId id="294"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574" autoAdjust="0"/>
  </p:normalViewPr>
  <p:slideViewPr>
    <p:cSldViewPr snapToGrid="0">
      <p:cViewPr varScale="1">
        <p:scale>
          <a:sx n="92" d="100"/>
          <a:sy n="92" d="100"/>
        </p:scale>
        <p:origin x="90" y="9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7/12/2024</a:t>
            </a:fld>
            <a:endParaRPr lang="en-US" dirty="0"/>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7/12/2024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Content Placeholder 3">
            <a:extLst>
              <a:ext uri="{FF2B5EF4-FFF2-40B4-BE49-F238E27FC236}">
                <a16:creationId xmlns=""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Text Placeholder 4">
            <a:extLst>
              <a:ext uri="{FF2B5EF4-FFF2-40B4-BE49-F238E27FC236}">
                <a16:creationId xmlns=""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9" name="Content Placeholder 3">
            <a:extLst>
              <a:ext uri="{FF2B5EF4-FFF2-40B4-BE49-F238E27FC236}">
                <a16:creationId xmlns=""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5">
            <a:extLst>
              <a:ext uri="{FF2B5EF4-FFF2-40B4-BE49-F238E27FC236}">
                <a16:creationId xmlns=""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0" name="Content Placeholder 2">
            <a:extLst>
              <a:ext uri="{FF2B5EF4-FFF2-40B4-BE49-F238E27FC236}">
                <a16:creationId xmlns=""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2" name="Picture Placeholder 2">
            <a:extLst>
              <a:ext uri="{FF2B5EF4-FFF2-40B4-BE49-F238E27FC236}">
                <a16:creationId xmlns=""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2">
            <a:extLst>
              <a:ext uri="{FF2B5EF4-FFF2-40B4-BE49-F238E27FC236}">
                <a16:creationId xmlns=""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smtClean="0"/>
              <a:t>Click to edit Master text styles</a:t>
            </a:r>
          </a:p>
        </p:txBody>
      </p:sp>
      <p:sp>
        <p:nvSpPr>
          <p:cNvPr id="8" name="Text Placeholder 4">
            <a:extLst>
              <a:ext uri="{FF2B5EF4-FFF2-40B4-BE49-F238E27FC236}">
                <a16:creationId xmlns=""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 xmlns:a16="http://schemas.microsoft.com/office/drawing/2014/main" id="{28F8443E-0D06-4057-933B-C87E884C5F7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338660" y="587828"/>
            <a:ext cx="7329238" cy="2468880"/>
          </a:xfrm>
        </p:spPr>
        <p:txBody>
          <a:bodyPr/>
          <a:lstStyle/>
          <a:p>
            <a:r>
              <a:rPr lang="en-US" dirty="0" smtClean="0"/>
              <a:t>Resume sorting </a:t>
            </a:r>
            <a:br>
              <a:rPr lang="en-US" dirty="0" smtClean="0"/>
            </a:br>
            <a:r>
              <a:rPr lang="en-US" dirty="0" smtClean="0"/>
              <a:t>and </a:t>
            </a:r>
            <a:br>
              <a:rPr lang="en-US" dirty="0" smtClean="0"/>
            </a:br>
            <a:r>
              <a:rPr lang="en-US" dirty="0" smtClean="0"/>
              <a:t> analysis website </a:t>
            </a:r>
            <a:endParaRPr lang="en-US" dirty="0"/>
          </a:p>
        </p:txBody>
      </p:sp>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a:xfrm>
            <a:off x="996294" y="3401056"/>
            <a:ext cx="7093132" cy="994773"/>
          </a:xfrm>
        </p:spPr>
        <p:txBody>
          <a:bodyPr/>
          <a:lstStyle/>
          <a:p>
            <a:r>
              <a:rPr lang="en-US" sz="3200" dirty="0" smtClean="0"/>
              <a:t>Powered </a:t>
            </a:r>
            <a:r>
              <a:rPr lang="en-US" sz="3200" dirty="0"/>
              <a:t>by advanced AI algorithms.</a:t>
            </a:r>
          </a:p>
        </p:txBody>
      </p:sp>
      <p:pic>
        <p:nvPicPr>
          <p:cNvPr id="2" name="Picture 1"/>
          <p:cNvPicPr>
            <a:picLocks noChangeAspect="1"/>
          </p:cNvPicPr>
          <p:nvPr/>
        </p:nvPicPr>
        <p:blipFill rotWithShape="1">
          <a:blip r:embed="rId2"/>
          <a:srcRect t="9636"/>
          <a:stretch/>
        </p:blipFill>
        <p:spPr>
          <a:xfrm>
            <a:off x="8510953" y="322936"/>
            <a:ext cx="3229273" cy="6156241"/>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3FB4D5-DA14-4F29-9320-2DE0A6B571B9}"/>
              </a:ext>
            </a:extLst>
          </p:cNvPr>
          <p:cNvSpPr>
            <a:spLocks noGrp="1"/>
          </p:cNvSpPr>
          <p:nvPr>
            <p:ph type="title"/>
          </p:nvPr>
        </p:nvSpPr>
        <p:spPr/>
        <p:txBody>
          <a:bodyPr/>
          <a:lstStyle/>
          <a:p>
            <a:r>
              <a:rPr lang="en-US" sz="3600" dirty="0"/>
              <a:t>Gantt chart</a:t>
            </a:r>
          </a:p>
        </p:txBody>
      </p:sp>
      <p:sp>
        <p:nvSpPr>
          <p:cNvPr id="9" name="Slide Number Placeholder 8">
            <a:extLst>
              <a:ext uri="{FF2B5EF4-FFF2-40B4-BE49-F238E27FC236}">
                <a16:creationId xmlns=""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10</a:t>
            </a:fld>
            <a:endParaRPr lang="en-US" dirty="0"/>
          </a:p>
        </p:txBody>
      </p:sp>
      <p:graphicFrame>
        <p:nvGraphicFramePr>
          <p:cNvPr id="8" name="Table 7">
            <a:extLst>
              <a:ext uri="{FF2B5EF4-FFF2-40B4-BE49-F238E27FC236}">
                <a16:creationId xmlns=""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3413039353"/>
              </p:ext>
            </p:extLst>
          </p:nvPr>
        </p:nvGraphicFramePr>
        <p:xfrm>
          <a:off x="802467" y="1279565"/>
          <a:ext cx="6595861" cy="4955157"/>
        </p:xfrm>
        <a:graphic>
          <a:graphicData uri="http://schemas.openxmlformats.org/drawingml/2006/table">
            <a:tbl>
              <a:tblPr firstRow="1" firstCol="1">
                <a:tableStyleId>{5C22544A-7EE6-4342-B048-85BDC9FD1C3A}</a:tableStyleId>
              </a:tblPr>
              <a:tblGrid>
                <a:gridCol w="1317278">
                  <a:extLst>
                    <a:ext uri="{9D8B030D-6E8A-4147-A177-3AD203B41FA5}">
                      <a16:colId xmlns="" xmlns:a16="http://schemas.microsoft.com/office/drawing/2014/main" val="1173992025"/>
                    </a:ext>
                  </a:extLst>
                </a:gridCol>
                <a:gridCol w="945573">
                  <a:extLst>
                    <a:ext uri="{9D8B030D-6E8A-4147-A177-3AD203B41FA5}">
                      <a16:colId xmlns="" xmlns:a16="http://schemas.microsoft.com/office/drawing/2014/main" val="115202853"/>
                    </a:ext>
                  </a:extLst>
                </a:gridCol>
                <a:gridCol w="1132609">
                  <a:extLst>
                    <a:ext uri="{9D8B030D-6E8A-4147-A177-3AD203B41FA5}">
                      <a16:colId xmlns="" xmlns:a16="http://schemas.microsoft.com/office/drawing/2014/main" val="1010693434"/>
                    </a:ext>
                  </a:extLst>
                </a:gridCol>
                <a:gridCol w="1015573"/>
                <a:gridCol w="1092414"/>
                <a:gridCol w="1092414">
                  <a:extLst>
                    <a:ext uri="{9D8B030D-6E8A-4147-A177-3AD203B41FA5}">
                      <a16:colId xmlns="" xmlns:a16="http://schemas.microsoft.com/office/drawing/2014/main" val="608292439"/>
                    </a:ext>
                  </a:extLst>
                </a:gridCol>
              </a:tblGrid>
              <a:tr h="789191">
                <a:tc>
                  <a:txBody>
                    <a:bodyPr/>
                    <a:lstStyle/>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ZA" sz="1600" b="0" dirty="0" smtClean="0">
                          <a:solidFill>
                            <a:schemeClr val="bg1"/>
                          </a:solidFill>
                          <a:latin typeface="+mj-lt"/>
                        </a:rPr>
                        <a:t>Start</a:t>
                      </a:r>
                      <a:r>
                        <a:rPr lang="en-ZA" sz="1600" b="0" baseline="0" dirty="0" smtClean="0">
                          <a:solidFill>
                            <a:schemeClr val="bg1"/>
                          </a:solidFill>
                          <a:latin typeface="+mj-lt"/>
                        </a:rPr>
                        <a:t> Date</a:t>
                      </a:r>
                      <a:endParaRPr lang="en-ZA" sz="1600" b="0"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smtClean="0">
                          <a:solidFill>
                            <a:schemeClr val="bg1"/>
                          </a:solidFill>
                          <a:latin typeface="+mj-lt"/>
                        </a:rPr>
                        <a:t>End</a:t>
                      </a:r>
                      <a:r>
                        <a:rPr lang="en-ZA" sz="1600" b="0" baseline="0" dirty="0" smtClean="0">
                          <a:solidFill>
                            <a:schemeClr val="bg1"/>
                          </a:solidFill>
                          <a:latin typeface="+mj-lt"/>
                        </a:rPr>
                        <a:t> Date </a:t>
                      </a:r>
                      <a:endParaRPr lang="en-ZA" sz="16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smtClean="0">
                          <a:solidFill>
                            <a:schemeClr val="bg1"/>
                          </a:solidFill>
                          <a:latin typeface="+mj-lt"/>
                        </a:rPr>
                        <a:t>Actual</a:t>
                      </a:r>
                      <a:endParaRPr lang="en-ZA" sz="16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smtClean="0">
                          <a:solidFill>
                            <a:schemeClr val="bg1"/>
                          </a:solidFill>
                          <a:latin typeface="+mj-lt"/>
                        </a:rPr>
                        <a:t>Delay</a:t>
                      </a:r>
                      <a:endParaRPr lang="en-ZA" sz="16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smtClean="0">
                          <a:solidFill>
                            <a:schemeClr val="bg1"/>
                          </a:solidFill>
                          <a:latin typeface="+mj-lt"/>
                        </a:rPr>
                        <a:t>WEEKS</a:t>
                      </a:r>
                      <a:endParaRPr lang="en-ZA" sz="1600" b="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 xmlns:a16="http://schemas.microsoft.com/office/drawing/2014/main" val="1007223600"/>
                  </a:ext>
                </a:extLst>
              </a:tr>
              <a:tr h="592858">
                <a:tc>
                  <a:txBody>
                    <a:bodyPr/>
                    <a:lstStyle/>
                    <a:p>
                      <a:pPr algn="ctr"/>
                      <a:r>
                        <a:rPr lang="en-ZA" sz="1600" b="0" i="0" dirty="0" smtClean="0">
                          <a:solidFill>
                            <a:schemeClr val="tx1">
                              <a:lumMod val="75000"/>
                              <a:lumOff val="25000"/>
                            </a:schemeClr>
                          </a:solidFill>
                        </a:rPr>
                        <a:t>Pre</a:t>
                      </a:r>
                      <a:r>
                        <a:rPr lang="en-ZA" sz="1600" b="0" i="0" baseline="0" dirty="0" smtClean="0">
                          <a:solidFill>
                            <a:schemeClr val="tx1">
                              <a:lumMod val="75000"/>
                              <a:lumOff val="25000"/>
                            </a:schemeClr>
                          </a:solidFill>
                        </a:rPr>
                        <a:t> Planning</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15-06-24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22-06-24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NO</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 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583495943"/>
                  </a:ext>
                </a:extLst>
              </a:tr>
              <a:tr h="533422">
                <a:tc>
                  <a:txBody>
                    <a:bodyPr/>
                    <a:lstStyle/>
                    <a:p>
                      <a:pPr algn="ctr"/>
                      <a:r>
                        <a:rPr lang="en-ZA" sz="1600" b="0" i="0" dirty="0" smtClean="0">
                          <a:solidFill>
                            <a:schemeClr val="tx1">
                              <a:lumMod val="75000"/>
                              <a:lumOff val="25000"/>
                            </a:schemeClr>
                          </a:solidFill>
                        </a:rPr>
                        <a:t>Planning</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23-06-24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06-07-24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13-07-24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4week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912132828"/>
                  </a:ext>
                </a:extLst>
              </a:tr>
              <a:tr h="539036">
                <a:tc>
                  <a:txBody>
                    <a:bodyPr/>
                    <a:lstStyle/>
                    <a:p>
                      <a:pPr algn="ctr"/>
                      <a:r>
                        <a:rPr lang="en-ZA" sz="1600" b="0" i="0" dirty="0" smtClean="0">
                          <a:solidFill>
                            <a:schemeClr val="tx1">
                              <a:lumMod val="75000"/>
                              <a:lumOff val="25000"/>
                            </a:schemeClr>
                          </a:solidFill>
                        </a:rPr>
                        <a:t>Design</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07-07-24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17-08-24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6week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94300830"/>
                  </a:ext>
                </a:extLst>
              </a:tr>
              <a:tr h="500130">
                <a:tc>
                  <a:txBody>
                    <a:bodyPr/>
                    <a:lstStyle/>
                    <a:p>
                      <a:pPr algn="ctr"/>
                      <a:r>
                        <a:rPr lang="en-ZA" sz="1600" b="0" i="0" dirty="0" smtClean="0">
                          <a:solidFill>
                            <a:schemeClr val="tx1">
                              <a:lumMod val="75000"/>
                              <a:lumOff val="25000"/>
                            </a:schemeClr>
                          </a:solidFill>
                        </a:rPr>
                        <a:t>Development</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18-08-24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31-08-24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2week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687728417"/>
                  </a:ext>
                </a:extLst>
              </a:tr>
              <a:tr h="500130">
                <a:tc gridSpan="6">
                  <a:txBody>
                    <a:bodyPr/>
                    <a:lstStyle/>
                    <a:p>
                      <a:pPr algn="ctr"/>
                      <a:r>
                        <a:rPr lang="en-ZA" sz="1600" b="0" i="0" dirty="0" smtClean="0">
                          <a:solidFill>
                            <a:schemeClr val="tx1">
                              <a:lumMod val="75000"/>
                              <a:lumOff val="25000"/>
                            </a:schemeClr>
                          </a:solidFill>
                        </a:rPr>
                        <a:t>Break</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00130">
                <a:tc>
                  <a:txBody>
                    <a:bodyPr/>
                    <a:lstStyle/>
                    <a:p>
                      <a:pPr algn="ctr"/>
                      <a:r>
                        <a:rPr lang="en-ZA" sz="1600" b="0" i="0" dirty="0" smtClean="0">
                          <a:solidFill>
                            <a:schemeClr val="tx1">
                              <a:lumMod val="75000"/>
                              <a:lumOff val="25000"/>
                            </a:schemeClr>
                          </a:solidFill>
                        </a:rPr>
                        <a:t>Build</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05-10-24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02-11-24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4week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857078208"/>
                  </a:ext>
                </a:extLst>
              </a:tr>
              <a:tr h="500130">
                <a:tc>
                  <a:txBody>
                    <a:bodyPr/>
                    <a:lstStyle/>
                    <a:p>
                      <a:pPr algn="ctr"/>
                      <a:r>
                        <a:rPr lang="en-ZA" sz="1600" b="0" i="0" dirty="0" smtClean="0">
                          <a:solidFill>
                            <a:schemeClr val="tx1">
                              <a:lumMod val="75000"/>
                              <a:lumOff val="25000"/>
                            </a:schemeClr>
                          </a:solidFill>
                        </a:rPr>
                        <a:t>Testing</a:t>
                      </a:r>
                      <a:r>
                        <a:rPr lang="en-ZA" sz="1600" b="0" i="0" baseline="0" dirty="0" smtClean="0">
                          <a:solidFill>
                            <a:schemeClr val="tx1">
                              <a:lumMod val="75000"/>
                              <a:lumOff val="25000"/>
                            </a:schemeClr>
                          </a:solidFill>
                        </a:rPr>
                        <a:t> </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03-11-24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16-11-24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2week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500130">
                <a:tc>
                  <a:txBody>
                    <a:bodyPr/>
                    <a:lstStyle/>
                    <a:p>
                      <a:pPr algn="ctr"/>
                      <a:r>
                        <a:rPr lang="en-ZA" sz="1600" b="0" i="0" dirty="0" smtClean="0">
                          <a:solidFill>
                            <a:schemeClr val="tx1">
                              <a:lumMod val="75000"/>
                              <a:lumOff val="25000"/>
                            </a:schemeClr>
                          </a:solidFill>
                        </a:rPr>
                        <a:t>Deployment</a:t>
                      </a:r>
                      <a:endParaRPr lang="en-ZA" sz="1600" b="0" i="0" dirty="0">
                        <a:solidFill>
                          <a:schemeClr val="tx1">
                            <a:lumMod val="75000"/>
                            <a:lumOff val="25000"/>
                          </a:schemeClr>
                        </a:solidFill>
                      </a:endParaRP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smtClean="0">
                          <a:solidFill>
                            <a:schemeClr val="tx1">
                              <a:lumMod val="75000"/>
                              <a:lumOff val="25000"/>
                            </a:schemeClr>
                          </a:solidFill>
                        </a:rPr>
                        <a:t>23-11-24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14-12-24</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ZA" sz="1600" dirty="0" smtClean="0">
                          <a:solidFill>
                            <a:schemeClr val="tx1">
                              <a:lumMod val="75000"/>
                              <a:lumOff val="25000"/>
                            </a:schemeClr>
                          </a:solidFill>
                        </a:rPr>
                        <a:t>3week</a:t>
                      </a:r>
                      <a:endParaRPr lang="en-ZA" sz="1600" dirty="0">
                        <a:solidFill>
                          <a:schemeClr val="tx1">
                            <a:lumMod val="75000"/>
                            <a:lumOff val="25000"/>
                          </a:schemeClr>
                        </a:solidFill>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0" name="Image 1" descr="preencoded.png"/>
          <p:cNvPicPr>
            <a:picLocks noChangeAspect="1"/>
          </p:cNvPicPr>
          <p:nvPr/>
        </p:nvPicPr>
        <p:blipFill>
          <a:blip r:embed="rId2"/>
          <a:stretch>
            <a:fillRect/>
          </a:stretch>
        </p:blipFill>
        <p:spPr>
          <a:xfrm>
            <a:off x="9823268" y="0"/>
            <a:ext cx="2495005" cy="6676074"/>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 xmlns:a16="http://schemas.microsoft.com/office/drawing/2014/main" id="{F11A6B65-5A20-4F4D-ACBB-ED50132D4571}"/>
              </a:ext>
            </a:extLst>
          </p:cNvPr>
          <p:cNvSpPr>
            <a:spLocks noGrp="1"/>
          </p:cNvSpPr>
          <p:nvPr>
            <p:ph type="ctrTitle"/>
          </p:nvPr>
        </p:nvSpPr>
        <p:spPr/>
        <p:txBody>
          <a:bodyPr/>
          <a:lstStyle/>
          <a:p>
            <a:r>
              <a:rPr lang="en-US" dirty="0"/>
              <a:t>THANK YOU</a:t>
            </a:r>
          </a:p>
        </p:txBody>
      </p:sp>
      <p:sp>
        <p:nvSpPr>
          <p:cNvPr id="22" name="TextBox 21">
            <a:extLst>
              <a:ext uri="{FF2B5EF4-FFF2-40B4-BE49-F238E27FC236}">
                <a16:creationId xmlns=""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US" sz="1600" b="1" spc="-100" dirty="0">
                <a:solidFill>
                  <a:schemeClr val="tx1">
                    <a:lumMod val="50000"/>
                    <a:lumOff val="50000"/>
                  </a:schemeClr>
                </a:solidFill>
                <a:latin typeface="Corbel" panose="020B0503020204020204" pitchFamily="34" charset="0"/>
              </a:rPr>
              <a:t>FIRST UP</a:t>
            </a:r>
            <a:br>
              <a:rPr lang="en-US" sz="1600" b="1" spc="-100" dirty="0">
                <a:solidFill>
                  <a:schemeClr val="tx1">
                    <a:lumMod val="50000"/>
                    <a:lumOff val="50000"/>
                  </a:schemeClr>
                </a:solidFill>
                <a:latin typeface="Corbel" panose="020B0503020204020204" pitchFamily="34" charset="0"/>
              </a:rPr>
            </a:br>
            <a:r>
              <a:rPr lang="en-US" sz="1600" b="1" spc="-100" baseline="0" dirty="0">
                <a:solidFill>
                  <a:schemeClr val="accent1"/>
                </a:solidFill>
                <a:latin typeface="Corbel" panose="020B0503020204020204" pitchFamily="34" charset="0"/>
              </a:rPr>
              <a:t> </a:t>
            </a:r>
            <a:r>
              <a:rPr lang="en-US" sz="1600" b="1" spc="-100" dirty="0">
                <a:latin typeface="Corbel" panose="020B0503020204020204" pitchFamily="34" charset="0"/>
              </a:rPr>
              <a:t>CONSULTANTS</a:t>
            </a:r>
            <a:endParaRPr lang="en-US" sz="1600" b="1" spc="-100" baseline="0" dirty="0">
              <a:solidFill>
                <a:schemeClr val="tx1"/>
              </a:solidFill>
              <a:latin typeface="Corbel" panose="020B0503020204020204" pitchFamily="34" charset="0"/>
            </a:endParaRPr>
          </a:p>
        </p:txBody>
      </p:sp>
      <p:sp>
        <p:nvSpPr>
          <p:cNvPr id="12" name="Slide Number Placeholder 11">
            <a:extLst>
              <a:ext uri="{FF2B5EF4-FFF2-40B4-BE49-F238E27FC236}">
                <a16:creationId xmlns=""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2429691" y="0"/>
            <a:ext cx="5622200" cy="1017692"/>
          </a:xfrm>
        </p:spPr>
        <p:txBody>
          <a:bodyPr/>
          <a:lstStyle/>
          <a:p>
            <a:r>
              <a:rPr lang="en-US" dirty="0" smtClean="0"/>
              <a:t>Introduction</a:t>
            </a:r>
            <a:endParaRPr lang="en-US" dirty="0"/>
          </a:p>
        </p:txBody>
      </p:sp>
      <p:sp>
        <p:nvSpPr>
          <p:cNvPr id="5" name="Slide Number Placeholder 4">
            <a:extLst>
              <a:ext uri="{FF2B5EF4-FFF2-40B4-BE49-F238E27FC236}">
                <a16:creationId xmlns=""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6" name="Content Placeholder 3">
            <a:extLst>
              <a:ext uri="{FF2B5EF4-FFF2-40B4-BE49-F238E27FC236}">
                <a16:creationId xmlns="" xmlns:a16="http://schemas.microsoft.com/office/drawing/2014/main" id="{D355C61F-C8F1-4977-8E1F-F16C0D9EA88C}"/>
              </a:ext>
            </a:extLst>
          </p:cNvPr>
          <p:cNvSpPr txBox="1">
            <a:spLocks/>
          </p:cNvSpPr>
          <p:nvPr/>
        </p:nvSpPr>
        <p:spPr>
          <a:xfrm>
            <a:off x="923516" y="1463039"/>
            <a:ext cx="8321039" cy="4585064"/>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smtClean="0"/>
              <a:t>Resume </a:t>
            </a:r>
            <a:r>
              <a:rPr lang="en-US" sz="2800" dirty="0"/>
              <a:t>sorting and analysis website aims to revolutionize the way companies handle recruitment. Utilizing sophisticated AI algorithms, our platform will not only automate the sorting of resumes but also offer comprehensive descriptions and assessments of candidates. These AI-generated insights will help hiring managers make more informed decisions, ensuring that they select the best candidates quickly and fairly.</a:t>
            </a:r>
          </a:p>
          <a:p>
            <a:endParaRPr lang="en-US" dirty="0"/>
          </a:p>
        </p:txBody>
      </p:sp>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 xmlns:a16="http://schemas.microsoft.com/office/drawing/2014/main" id="{4FC59329-2EE8-904A-9303-B73C02AB74D4}"/>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a:xfrm>
            <a:off x="69273" y="63691"/>
            <a:ext cx="9911201" cy="6727346"/>
          </a:xfrm>
        </p:spPr>
      </p:pic>
      <p:sp>
        <p:nvSpPr>
          <p:cNvPr id="14" name="Rectangle 13">
            <a:extLst>
              <a:ext uri="{FF2B5EF4-FFF2-40B4-BE49-F238E27FC236}">
                <a16:creationId xmlns="" xmlns:a16="http://schemas.microsoft.com/office/drawing/2014/main" id="{7E067C8F-5267-7147-B398-AD99FAB4105A}"/>
              </a:ext>
              <a:ext uri="{C183D7F6-B498-43B3-948B-1728B52AA6E4}">
                <adec:decorative xmlns="" xmlns:adec="http://schemas.microsoft.com/office/drawing/2017/decorative" val="1"/>
              </a:ext>
            </a:extLst>
          </p:cNvPr>
          <p:cNvSpPr/>
          <p:nvPr/>
        </p:nvSpPr>
        <p:spPr>
          <a:xfrm>
            <a:off x="885285" y="130655"/>
            <a:ext cx="8279174" cy="1020941"/>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734451" y="130655"/>
            <a:ext cx="8200544" cy="1014774"/>
          </a:xfrm>
        </p:spPr>
        <p:txBody>
          <a:bodyPr/>
          <a:lstStyle/>
          <a:p>
            <a:r>
              <a:rPr lang="en-US" dirty="0" smtClean="0"/>
              <a:t>Problem  statement   </a:t>
            </a:r>
            <a:endParaRPr lang="en-US" dirty="0"/>
          </a:p>
        </p:txBody>
      </p:sp>
      <p:sp>
        <p:nvSpPr>
          <p:cNvPr id="4" name="Subtitle 3">
            <a:extLst>
              <a:ext uri="{FF2B5EF4-FFF2-40B4-BE49-F238E27FC236}">
                <a16:creationId xmlns="" xmlns:a16="http://schemas.microsoft.com/office/drawing/2014/main" id="{4772945D-CA91-4CFE-8EB7-941C7618C994}"/>
              </a:ext>
            </a:extLst>
          </p:cNvPr>
          <p:cNvSpPr>
            <a:spLocks noGrp="1"/>
          </p:cNvSpPr>
          <p:nvPr>
            <p:ph type="subTitle" idx="1"/>
          </p:nvPr>
        </p:nvSpPr>
        <p:spPr>
          <a:xfrm>
            <a:off x="734451" y="1375603"/>
            <a:ext cx="8709995" cy="5026147"/>
          </a:xfrm>
        </p:spPr>
        <p:txBody>
          <a:bodyPr/>
          <a:lstStyle/>
          <a:p>
            <a:r>
              <a:rPr lang="en-US" sz="2000" dirty="0"/>
              <a:t>Managing and sorting the voluminous number of resumes received by hiring managers and HR for each job opening encounter significant challenges. It is not only time-consuming but also susceptible to human biases and inconsistencies. As a result, qualified candidates may be overlooked, and the hiring process can be unduly prolonged.</a:t>
            </a:r>
          </a:p>
          <a:p>
            <a:r>
              <a:rPr lang="en-US" sz="2000" dirty="0"/>
              <a:t>By leveraging AI, we can automate the screening process, reduce biases, and provide deeper insights into each candidate’s qualifications and suitability for the role . This not only saves valuable time for HR teams but also ensures to provide deeper insights into candidates' qualifications and potential fit for the role, going beyond what is typically discernible from a manual review. These insights can help hiring managers make more informed decisions, ultimately leading to better hiring outcomes and a stronger workforce</a:t>
            </a:r>
            <a:r>
              <a:rPr lang="en-US" dirty="0"/>
              <a:t>.</a:t>
            </a:r>
          </a:p>
        </p:txBody>
      </p:sp>
      <p:sp>
        <p:nvSpPr>
          <p:cNvPr id="5" name="Slide Number Placeholder 4">
            <a:extLst>
              <a:ext uri="{FF2B5EF4-FFF2-40B4-BE49-F238E27FC236}">
                <a16:creationId xmlns=""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3</a:t>
            </a:fld>
            <a:endParaRPr lang="en-US" dirty="0"/>
          </a:p>
        </p:txBody>
      </p:sp>
      <p:pic>
        <p:nvPicPr>
          <p:cNvPr id="7" name="Image 1" descr="preencoded.png"/>
          <p:cNvPicPr>
            <a:picLocks noChangeAspect="1"/>
          </p:cNvPicPr>
          <p:nvPr/>
        </p:nvPicPr>
        <p:blipFill>
          <a:blip r:embed="rId3"/>
          <a:stretch>
            <a:fillRect/>
          </a:stretch>
        </p:blipFill>
        <p:spPr>
          <a:xfrm>
            <a:off x="9564629" y="0"/>
            <a:ext cx="2597056" cy="6791037"/>
          </a:xfrm>
          <a:prstGeom prst="rect">
            <a:avLst/>
          </a:prstGeom>
        </p:spPr>
      </p:pic>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0F281-4FF6-4617-A809-AC9C15ECF18A}"/>
              </a:ext>
            </a:extLst>
          </p:cNvPr>
          <p:cNvSpPr>
            <a:spLocks noGrp="1"/>
          </p:cNvSpPr>
          <p:nvPr>
            <p:ph type="title"/>
          </p:nvPr>
        </p:nvSpPr>
        <p:spPr>
          <a:xfrm>
            <a:off x="222069" y="209005"/>
            <a:ext cx="9407730" cy="875211"/>
          </a:xfrm>
        </p:spPr>
        <p:txBody>
          <a:bodyPr/>
          <a:lstStyle/>
          <a:p>
            <a:r>
              <a:rPr lang="en-US" sz="3600" dirty="0"/>
              <a:t>Key features of the proposed system</a:t>
            </a:r>
          </a:p>
        </p:txBody>
      </p:sp>
      <p:sp>
        <p:nvSpPr>
          <p:cNvPr id="4" name="Content Placeholder 3">
            <a:extLst>
              <a:ext uri="{FF2B5EF4-FFF2-40B4-BE49-F238E27FC236}">
                <a16:creationId xmlns="" xmlns:a16="http://schemas.microsoft.com/office/drawing/2014/main" id="{D355C61F-C8F1-4977-8E1F-F16C0D9EA88C}"/>
              </a:ext>
            </a:extLst>
          </p:cNvPr>
          <p:cNvSpPr>
            <a:spLocks noGrp="1"/>
          </p:cNvSpPr>
          <p:nvPr>
            <p:ph sz="half" idx="1"/>
          </p:nvPr>
        </p:nvSpPr>
        <p:spPr>
          <a:xfrm>
            <a:off x="339634" y="1084216"/>
            <a:ext cx="9157063" cy="5434150"/>
          </a:xfrm>
        </p:spPr>
        <p:txBody>
          <a:bodyPr/>
          <a:lstStyle/>
          <a:p>
            <a:r>
              <a:rPr lang="en-US" b="1" dirty="0" smtClean="0"/>
              <a:t>Automated </a:t>
            </a:r>
            <a:r>
              <a:rPr lang="en-US" b="1" dirty="0"/>
              <a:t>Resume </a:t>
            </a:r>
            <a:r>
              <a:rPr lang="en-US" b="1" dirty="0" smtClean="0"/>
              <a:t>Screening: </a:t>
            </a:r>
            <a:r>
              <a:rPr lang="en-US" dirty="0"/>
              <a:t>Utilizes AI to automatically screen and rank resumes based on job-specific criteria, significantly reducing the time required for initial candidate evaluation.</a:t>
            </a:r>
          </a:p>
          <a:p>
            <a:r>
              <a:rPr lang="en-US" b="1" dirty="0" smtClean="0"/>
              <a:t>Keyword </a:t>
            </a:r>
            <a:r>
              <a:rPr lang="en-US" b="1" dirty="0"/>
              <a:t>and Skill </a:t>
            </a:r>
            <a:r>
              <a:rPr lang="en-US" b="1" dirty="0" smtClean="0"/>
              <a:t>Matching: </a:t>
            </a:r>
            <a:r>
              <a:rPr lang="en-US" dirty="0"/>
              <a:t>Analyzes resumes to identify relevant keywords and skills, ensuring alignment with job descriptions and role requirements.</a:t>
            </a:r>
          </a:p>
          <a:p>
            <a:r>
              <a:rPr lang="en-US" b="1" dirty="0" smtClean="0"/>
              <a:t>Bias Mitigation</a:t>
            </a:r>
            <a:r>
              <a:rPr lang="en-US" dirty="0" smtClean="0"/>
              <a:t>: </a:t>
            </a:r>
            <a:r>
              <a:rPr lang="en-US" dirty="0"/>
              <a:t>Employs algorithms designed to minimize human biases by focusing on objective qualifications and skills rather than demographic information.</a:t>
            </a:r>
          </a:p>
          <a:p>
            <a:r>
              <a:rPr lang="en-US" b="1" dirty="0" smtClean="0"/>
              <a:t>Standardized </a:t>
            </a:r>
            <a:r>
              <a:rPr lang="en-US" b="1" dirty="0"/>
              <a:t>Evaluation </a:t>
            </a:r>
            <a:r>
              <a:rPr lang="en-US" b="1" dirty="0" smtClean="0"/>
              <a:t>Metrics</a:t>
            </a:r>
            <a:r>
              <a:rPr lang="en-US" dirty="0" smtClean="0"/>
              <a:t>: </a:t>
            </a:r>
            <a:r>
              <a:rPr lang="en-US" dirty="0"/>
              <a:t>Establishes consistent and objective metrics for resume evaluation, allowing for fair and comparable assessment of all candidates.</a:t>
            </a:r>
          </a:p>
          <a:p>
            <a:r>
              <a:rPr lang="en-US" b="1" dirty="0" smtClean="0"/>
              <a:t>Candidate </a:t>
            </a:r>
            <a:r>
              <a:rPr lang="en-US" b="1" dirty="0"/>
              <a:t>Insights and </a:t>
            </a:r>
            <a:r>
              <a:rPr lang="en-US" b="1" dirty="0" smtClean="0"/>
              <a:t>Recommendations</a:t>
            </a:r>
            <a:r>
              <a:rPr lang="en-US" dirty="0" smtClean="0"/>
              <a:t>: </a:t>
            </a:r>
            <a:r>
              <a:rPr lang="en-US" dirty="0"/>
              <a:t>Provides detailed AI-generated insights and recommendations about candidates, highlighting their strengths, potential fit for the role, and areas for further assessment.</a:t>
            </a:r>
          </a:p>
          <a:p>
            <a:r>
              <a:rPr lang="en-US" b="1" dirty="0" smtClean="0"/>
              <a:t>Integration </a:t>
            </a:r>
            <a:r>
              <a:rPr lang="en-US" b="1" dirty="0"/>
              <a:t>with </a:t>
            </a:r>
            <a:r>
              <a:rPr lang="en-US" b="1" dirty="0" smtClean="0"/>
              <a:t>ATS</a:t>
            </a:r>
            <a:r>
              <a:rPr lang="en-US" dirty="0" smtClean="0"/>
              <a:t>: </a:t>
            </a:r>
            <a:r>
              <a:rPr lang="en-US" dirty="0"/>
              <a:t>Seamlessly integrates with existing Applicant Tracking Systems to streamline workflow and data management.</a:t>
            </a:r>
          </a:p>
          <a:p>
            <a:r>
              <a:rPr lang="en-US" b="1" dirty="0" smtClean="0"/>
              <a:t>User-Friendly Interface: </a:t>
            </a:r>
            <a:r>
              <a:rPr lang="en-US" dirty="0"/>
              <a:t>Features an intuitive interface that allows HR professionals to easily navigate, review, and manage candidate information.</a:t>
            </a:r>
          </a:p>
        </p:txBody>
      </p:sp>
      <p:pic>
        <p:nvPicPr>
          <p:cNvPr id="18" name="Picture Placeholder 17" descr="decorative element">
            <a:extLst>
              <a:ext uri="{FF2B5EF4-FFF2-40B4-BE49-F238E27FC236}">
                <a16:creationId xmlns="" xmlns:a16="http://schemas.microsoft.com/office/drawing/2014/main" id="{40103AEC-DE5B-544B-A074-043639D164F6}"/>
              </a:ext>
            </a:extLst>
          </p:cNvPr>
          <p:cNvPicPr>
            <a:picLocks noGrp="1" noChangeAspect="1"/>
          </p:cNvPicPr>
          <p:nvPr>
            <p:ph type="pic" sz="quarter" idx="33"/>
          </p:nvPr>
        </p:nvPicPr>
        <p:blipFill>
          <a:blip r:embed="rId2" cstate="print">
            <a:extLst>
              <a:ext uri="{28A0092B-C50C-407E-A947-70E740481C1C}">
                <a14:useLocalDpi xmlns:a14="http://schemas.microsoft.com/office/drawing/2010/main" val="0"/>
              </a:ext>
            </a:extLst>
          </a:blip>
          <a:srcRect/>
          <a:stretch>
            <a:fillRect/>
          </a:stretch>
        </p:blipFill>
        <p:spPr>
          <a:xfrm>
            <a:off x="9907740" y="0"/>
            <a:ext cx="2211524" cy="6858000"/>
          </a:xfrm>
        </p:spPr>
      </p:pic>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a:xfrm>
            <a:off x="3823393" y="131555"/>
            <a:ext cx="2938217" cy="911906"/>
          </a:xfrm>
        </p:spPr>
        <p:txBody>
          <a:bodyPr/>
          <a:lstStyle/>
          <a:p>
            <a:r>
              <a:rPr lang="en-US" sz="4400" dirty="0"/>
              <a:t>Modules</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638311" y="1043461"/>
            <a:ext cx="4142695" cy="3129814"/>
          </a:xfrm>
          <a:solidFill>
            <a:schemeClr val="accent2">
              <a:lumMod val="60000"/>
              <a:lumOff val="40000"/>
            </a:schemeClr>
          </a:solidFill>
        </p:spPr>
        <p:txBody>
          <a:bodyPr/>
          <a:lstStyle/>
          <a:p>
            <a:pPr marL="0" indent="0">
              <a:buNone/>
            </a:pPr>
            <a:r>
              <a:rPr lang="en-US" b="1" dirty="0"/>
              <a:t>User Interface (UI) </a:t>
            </a:r>
            <a:r>
              <a:rPr lang="en-US" b="1" dirty="0" smtClean="0"/>
              <a:t>Module</a:t>
            </a:r>
          </a:p>
          <a:p>
            <a:pPr marL="0" indent="0">
              <a:buNone/>
            </a:pPr>
            <a:r>
              <a:rPr lang="en-US" dirty="0" smtClean="0"/>
              <a:t>Purpose: </a:t>
            </a:r>
            <a:r>
              <a:rPr lang="en-US" sz="1400" dirty="0"/>
              <a:t>To provide a seamless and intuitive experience for HR professionals and hiring </a:t>
            </a:r>
            <a:r>
              <a:rPr lang="en-US" sz="1400" dirty="0" smtClean="0"/>
              <a:t>managers</a:t>
            </a:r>
            <a:r>
              <a:rPr lang="en-US" dirty="0" smtClean="0"/>
              <a:t>.</a:t>
            </a:r>
          </a:p>
          <a:p>
            <a:pPr marL="0" indent="0">
              <a:buNone/>
            </a:pPr>
            <a:r>
              <a:rPr lang="en-US" dirty="0" smtClean="0"/>
              <a:t>Components:</a:t>
            </a:r>
            <a:endParaRPr lang="en-US" dirty="0"/>
          </a:p>
          <a:p>
            <a:r>
              <a:rPr lang="en-US" sz="1400" dirty="0" smtClean="0"/>
              <a:t>Dashboard </a:t>
            </a:r>
            <a:r>
              <a:rPr lang="en-US" sz="1400" dirty="0"/>
              <a:t>for job openings and application management</a:t>
            </a:r>
          </a:p>
          <a:p>
            <a:r>
              <a:rPr lang="en-US" sz="1400" dirty="0" smtClean="0"/>
              <a:t> </a:t>
            </a:r>
            <a:r>
              <a:rPr lang="en-US" sz="1400" dirty="0"/>
              <a:t>Resume upload and parsing interface</a:t>
            </a:r>
          </a:p>
          <a:p>
            <a:r>
              <a:rPr lang="en-US" sz="1400" dirty="0"/>
              <a:t> </a:t>
            </a:r>
            <a:r>
              <a:rPr lang="en-US" sz="1400" dirty="0" smtClean="0"/>
              <a:t>Candidate </a:t>
            </a:r>
            <a:r>
              <a:rPr lang="en-US" sz="1400" dirty="0"/>
              <a:t>profile views</a:t>
            </a:r>
          </a:p>
          <a:p>
            <a:r>
              <a:rPr lang="en-US" sz="1400" dirty="0"/>
              <a:t> </a:t>
            </a:r>
            <a:r>
              <a:rPr lang="en-US" sz="1400" dirty="0" smtClean="0"/>
              <a:t>Analytics </a:t>
            </a:r>
            <a:r>
              <a:rPr lang="en-US" sz="1400" dirty="0"/>
              <a:t>and insights visualization</a:t>
            </a:r>
          </a:p>
          <a:p>
            <a:endParaRPr lang="en-US" dirty="0"/>
          </a:p>
        </p:txBody>
      </p:sp>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5</a:t>
            </a:fld>
            <a:endParaRPr lang="en-US" dirty="0"/>
          </a:p>
        </p:txBody>
      </p:sp>
      <p:sp>
        <p:nvSpPr>
          <p:cNvPr id="7" name="Content Placeholder 3">
            <a:extLst>
              <a:ext uri="{FF2B5EF4-FFF2-40B4-BE49-F238E27FC236}">
                <a16:creationId xmlns="" xmlns:a16="http://schemas.microsoft.com/office/drawing/2014/main" id="{125E40B9-054F-4D79-BD17-68E71C740D01}"/>
              </a:ext>
            </a:extLst>
          </p:cNvPr>
          <p:cNvSpPr txBox="1">
            <a:spLocks/>
          </p:cNvSpPr>
          <p:nvPr/>
        </p:nvSpPr>
        <p:spPr>
          <a:xfrm>
            <a:off x="5172891" y="1028829"/>
            <a:ext cx="4487966" cy="3144446"/>
          </a:xfrm>
          <a:prstGeom prst="rect">
            <a:avLst/>
          </a:prstGeom>
          <a:solidFill>
            <a:schemeClr val="accent3">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Resume </a:t>
            </a:r>
            <a:r>
              <a:rPr lang="en-US" b="1" dirty="0"/>
              <a:t>Parsing </a:t>
            </a:r>
            <a:r>
              <a:rPr lang="en-US" b="1" dirty="0" smtClean="0"/>
              <a:t>Module</a:t>
            </a:r>
            <a:endParaRPr lang="en-US" b="1" dirty="0"/>
          </a:p>
          <a:p>
            <a:pPr marL="0" indent="0">
              <a:buNone/>
            </a:pPr>
            <a:r>
              <a:rPr lang="en-US" dirty="0" smtClean="0"/>
              <a:t>Purpose: </a:t>
            </a:r>
            <a:r>
              <a:rPr lang="en-US" sz="1400" dirty="0"/>
              <a:t>To extract and standardize information from various resume formats</a:t>
            </a:r>
            <a:r>
              <a:rPr lang="en-US" dirty="0"/>
              <a:t>.</a:t>
            </a:r>
          </a:p>
          <a:p>
            <a:pPr marL="0" indent="0">
              <a:buNone/>
            </a:pPr>
            <a:r>
              <a:rPr lang="en-US" dirty="0" smtClean="0"/>
              <a:t>Components:</a:t>
            </a:r>
            <a:endParaRPr lang="en-US" dirty="0"/>
          </a:p>
          <a:p>
            <a:r>
              <a:rPr lang="en-US" sz="1400" dirty="0" smtClean="0"/>
              <a:t>Optical </a:t>
            </a:r>
            <a:r>
              <a:rPr lang="en-US" sz="1400" dirty="0"/>
              <a:t>Character Recognition (OCR) for extracting text from PDFs and images</a:t>
            </a:r>
          </a:p>
          <a:p>
            <a:r>
              <a:rPr lang="en-US" sz="1400" dirty="0" smtClean="0"/>
              <a:t>Natural </a:t>
            </a:r>
            <a:r>
              <a:rPr lang="en-US" sz="1400" dirty="0"/>
              <a:t>Language Processing (NLP) for understanding and categorizing resume content</a:t>
            </a:r>
          </a:p>
          <a:p>
            <a:r>
              <a:rPr lang="en-US" sz="1400" dirty="0" smtClean="0"/>
              <a:t>Data </a:t>
            </a:r>
            <a:r>
              <a:rPr lang="en-US" sz="1400" dirty="0"/>
              <a:t>normalization and structuring</a:t>
            </a:r>
          </a:p>
        </p:txBody>
      </p:sp>
      <p:sp>
        <p:nvSpPr>
          <p:cNvPr id="8" name="Content Placeholder 3">
            <a:extLst>
              <a:ext uri="{FF2B5EF4-FFF2-40B4-BE49-F238E27FC236}">
                <a16:creationId xmlns="" xmlns:a16="http://schemas.microsoft.com/office/drawing/2014/main" id="{125E40B9-054F-4D79-BD17-68E71C740D01}"/>
              </a:ext>
            </a:extLst>
          </p:cNvPr>
          <p:cNvSpPr txBox="1">
            <a:spLocks/>
          </p:cNvSpPr>
          <p:nvPr/>
        </p:nvSpPr>
        <p:spPr>
          <a:xfrm>
            <a:off x="638311" y="4310743"/>
            <a:ext cx="4142695" cy="2365331"/>
          </a:xfrm>
          <a:prstGeom prst="rect">
            <a:avLst/>
          </a:prstGeom>
          <a:solidFill>
            <a:schemeClr val="accent1">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AI Screening and Ranking </a:t>
            </a:r>
            <a:r>
              <a:rPr lang="en-US" b="1" dirty="0" smtClean="0"/>
              <a:t>Module</a:t>
            </a:r>
            <a:endParaRPr lang="en-US" b="1" dirty="0"/>
          </a:p>
          <a:p>
            <a:pPr marL="0" indent="0">
              <a:buNone/>
            </a:pPr>
            <a:r>
              <a:rPr lang="en-US" dirty="0" smtClean="0"/>
              <a:t>Purpose: </a:t>
            </a:r>
            <a:r>
              <a:rPr lang="en-US" sz="1400" dirty="0" smtClean="0"/>
              <a:t>To automatically screen and rank resumes based on job-specific criteria.</a:t>
            </a:r>
          </a:p>
          <a:p>
            <a:pPr marL="0" indent="0">
              <a:buNone/>
            </a:pPr>
            <a:r>
              <a:rPr lang="en-US" dirty="0" smtClean="0"/>
              <a:t>Components:</a:t>
            </a:r>
          </a:p>
          <a:p>
            <a:r>
              <a:rPr lang="en-US" sz="1400" dirty="0" smtClean="0"/>
              <a:t>Machine </a:t>
            </a:r>
            <a:r>
              <a:rPr lang="en-US" sz="1400" dirty="0"/>
              <a:t>learning algorithms for resume scoring</a:t>
            </a:r>
          </a:p>
          <a:p>
            <a:r>
              <a:rPr lang="en-US" sz="1400" dirty="0" smtClean="0"/>
              <a:t>Job </a:t>
            </a:r>
            <a:r>
              <a:rPr lang="en-US" sz="1400" dirty="0"/>
              <a:t>description and resume keyword matching</a:t>
            </a:r>
          </a:p>
          <a:p>
            <a:r>
              <a:rPr lang="en-US" sz="1400" dirty="0" smtClean="0"/>
              <a:t>Skill </a:t>
            </a:r>
            <a:r>
              <a:rPr lang="en-US" sz="1400" dirty="0"/>
              <a:t>extraction and relevance analysis</a:t>
            </a:r>
          </a:p>
        </p:txBody>
      </p:sp>
      <p:sp>
        <p:nvSpPr>
          <p:cNvPr id="9" name="Content Placeholder 3">
            <a:extLst>
              <a:ext uri="{FF2B5EF4-FFF2-40B4-BE49-F238E27FC236}">
                <a16:creationId xmlns="" xmlns:a16="http://schemas.microsoft.com/office/drawing/2014/main" id="{125E40B9-054F-4D79-BD17-68E71C740D01}"/>
              </a:ext>
            </a:extLst>
          </p:cNvPr>
          <p:cNvSpPr txBox="1">
            <a:spLocks/>
          </p:cNvSpPr>
          <p:nvPr/>
        </p:nvSpPr>
        <p:spPr>
          <a:xfrm>
            <a:off x="5172891" y="4310743"/>
            <a:ext cx="4487966" cy="2365331"/>
          </a:xfrm>
          <a:prstGeom prst="rect">
            <a:avLst/>
          </a:prstGeom>
          <a:solidFill>
            <a:schemeClr val="accent6">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Candidate Insights </a:t>
            </a:r>
            <a:r>
              <a:rPr lang="en-US" b="1" dirty="0" smtClean="0"/>
              <a:t>Module</a:t>
            </a:r>
            <a:endParaRPr lang="en-US" b="1" dirty="0"/>
          </a:p>
          <a:p>
            <a:pPr marL="0" indent="0">
              <a:buNone/>
            </a:pPr>
            <a:r>
              <a:rPr lang="en-US" dirty="0" smtClean="0"/>
              <a:t>Purpose: </a:t>
            </a:r>
            <a:r>
              <a:rPr lang="en-US" sz="1400" dirty="0"/>
              <a:t>To provide detailed AI-generated descriptions and assessments of candidates.</a:t>
            </a:r>
          </a:p>
          <a:p>
            <a:pPr marL="0" indent="0">
              <a:buNone/>
            </a:pPr>
            <a:r>
              <a:rPr lang="en-US" dirty="0" smtClean="0"/>
              <a:t>Components:</a:t>
            </a:r>
            <a:endParaRPr lang="en-US" dirty="0"/>
          </a:p>
          <a:p>
            <a:r>
              <a:rPr lang="en-US" sz="1400" dirty="0" smtClean="0"/>
              <a:t>Personality </a:t>
            </a:r>
            <a:r>
              <a:rPr lang="en-US" sz="1400" dirty="0"/>
              <a:t>and fit analysis based on resume content</a:t>
            </a:r>
          </a:p>
          <a:p>
            <a:r>
              <a:rPr lang="en-US" sz="1400" dirty="0" smtClean="0"/>
              <a:t>Predictive </a:t>
            </a:r>
            <a:r>
              <a:rPr lang="en-US" sz="1400" dirty="0"/>
              <a:t>analytics for job performance</a:t>
            </a:r>
          </a:p>
          <a:p>
            <a:r>
              <a:rPr lang="en-US" sz="1400" dirty="0" smtClean="0"/>
              <a:t>Strengths </a:t>
            </a:r>
            <a:r>
              <a:rPr lang="en-US" sz="1400" dirty="0"/>
              <a:t>and areas for development</a:t>
            </a:r>
          </a:p>
        </p:txBody>
      </p:sp>
      <p:pic>
        <p:nvPicPr>
          <p:cNvPr id="10" name="Image 1" descr="preencoded.png"/>
          <p:cNvPicPr>
            <a:picLocks noChangeAspect="1"/>
          </p:cNvPicPr>
          <p:nvPr/>
        </p:nvPicPr>
        <p:blipFill rotWithShape="1">
          <a:blip r:embed="rId2"/>
          <a:srcRect r="70182"/>
          <a:stretch/>
        </p:blipFill>
        <p:spPr>
          <a:xfrm>
            <a:off x="9954269" y="0"/>
            <a:ext cx="2237731" cy="6858000"/>
          </a:xfrm>
          <a:prstGeom prst="rect">
            <a:avLst/>
          </a:prstGeom>
        </p:spPr>
      </p:pic>
    </p:spTree>
    <p:extLst>
      <p:ext uri="{BB962C8B-B14F-4D97-AF65-F5344CB8AC3E}">
        <p14:creationId xmlns:p14="http://schemas.microsoft.com/office/powerpoint/2010/main" val="364070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a:xfrm>
            <a:off x="3823393" y="131555"/>
            <a:ext cx="2938217" cy="911906"/>
          </a:xfrm>
        </p:spPr>
        <p:txBody>
          <a:bodyPr/>
          <a:lstStyle/>
          <a:p>
            <a:r>
              <a:rPr lang="en-US" sz="4400" dirty="0"/>
              <a:t>Modules</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638311" y="872075"/>
            <a:ext cx="4142695" cy="2862333"/>
          </a:xfrm>
          <a:solidFill>
            <a:schemeClr val="accent2">
              <a:lumMod val="60000"/>
              <a:lumOff val="40000"/>
            </a:schemeClr>
          </a:solidFill>
        </p:spPr>
        <p:txBody>
          <a:bodyPr/>
          <a:lstStyle/>
          <a:p>
            <a:pPr marL="0" indent="0">
              <a:buNone/>
            </a:pPr>
            <a:r>
              <a:rPr lang="en-US" b="1" dirty="0"/>
              <a:t>Bias Mitigation </a:t>
            </a:r>
            <a:r>
              <a:rPr lang="en-US" b="1" dirty="0" smtClean="0"/>
              <a:t>Module</a:t>
            </a:r>
            <a:endParaRPr lang="en-US" b="1" dirty="0"/>
          </a:p>
          <a:p>
            <a:pPr marL="0" indent="0">
              <a:buNone/>
            </a:pPr>
            <a:r>
              <a:rPr lang="en-US" dirty="0" smtClean="0"/>
              <a:t>Purpose</a:t>
            </a:r>
            <a:r>
              <a:rPr lang="en-US" sz="1400" dirty="0" smtClean="0"/>
              <a:t>: </a:t>
            </a:r>
            <a:r>
              <a:rPr lang="en-US" sz="1600" dirty="0"/>
              <a:t>To reduce biases and ensure fair evaluation of all candidates.</a:t>
            </a:r>
          </a:p>
          <a:p>
            <a:pPr marL="0" indent="0">
              <a:buNone/>
            </a:pPr>
            <a:r>
              <a:rPr lang="en-US" dirty="0" smtClean="0"/>
              <a:t>Components:</a:t>
            </a:r>
            <a:endParaRPr lang="en-US" dirty="0"/>
          </a:p>
          <a:p>
            <a:r>
              <a:rPr lang="en-US" sz="1600" dirty="0" smtClean="0"/>
              <a:t>Algorithms </a:t>
            </a:r>
            <a:r>
              <a:rPr lang="en-US" sz="1600" dirty="0"/>
              <a:t>to anonymize resumes by removing identifiable information</a:t>
            </a:r>
          </a:p>
          <a:p>
            <a:r>
              <a:rPr lang="en-US" sz="1600" dirty="0" smtClean="0"/>
              <a:t>AI </a:t>
            </a:r>
            <a:r>
              <a:rPr lang="en-US" sz="1600" dirty="0"/>
              <a:t>models trained to focus on skills and experience rather than demographic details</a:t>
            </a:r>
          </a:p>
          <a:p>
            <a:r>
              <a:rPr lang="en-US" sz="1600" dirty="0" smtClean="0"/>
              <a:t>Fairness </a:t>
            </a:r>
            <a:r>
              <a:rPr lang="en-US" sz="1600" dirty="0"/>
              <a:t>checks and balances</a:t>
            </a:r>
          </a:p>
          <a:p>
            <a:endParaRPr lang="en-US" dirty="0"/>
          </a:p>
        </p:txBody>
      </p:sp>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6</a:t>
            </a:fld>
            <a:endParaRPr lang="en-US" dirty="0"/>
          </a:p>
        </p:txBody>
      </p:sp>
      <p:sp>
        <p:nvSpPr>
          <p:cNvPr id="7" name="Content Placeholder 3">
            <a:extLst>
              <a:ext uri="{FF2B5EF4-FFF2-40B4-BE49-F238E27FC236}">
                <a16:creationId xmlns="" xmlns:a16="http://schemas.microsoft.com/office/drawing/2014/main" id="{125E40B9-054F-4D79-BD17-68E71C740D01}"/>
              </a:ext>
            </a:extLst>
          </p:cNvPr>
          <p:cNvSpPr txBox="1">
            <a:spLocks/>
          </p:cNvSpPr>
          <p:nvPr/>
        </p:nvSpPr>
        <p:spPr>
          <a:xfrm>
            <a:off x="4781006" y="872075"/>
            <a:ext cx="4879851" cy="2862333"/>
          </a:xfrm>
          <a:prstGeom prst="rect">
            <a:avLst/>
          </a:prstGeom>
          <a:solidFill>
            <a:schemeClr val="accent3">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Integration </a:t>
            </a:r>
            <a:r>
              <a:rPr lang="en-US" b="1" dirty="0" smtClean="0"/>
              <a:t>Module</a:t>
            </a:r>
            <a:endParaRPr lang="en-US" b="1" dirty="0"/>
          </a:p>
          <a:p>
            <a:pPr marL="0" indent="0">
              <a:buNone/>
            </a:pPr>
            <a:r>
              <a:rPr lang="en-US" dirty="0" smtClean="0"/>
              <a:t>Purpose: </a:t>
            </a:r>
            <a:r>
              <a:rPr lang="en-US" sz="1600" dirty="0"/>
              <a:t>To ensure seamless integration with existing Applicant Tracking Systems (ATS) and other HR tools.</a:t>
            </a:r>
          </a:p>
          <a:p>
            <a:pPr marL="0" indent="0">
              <a:buNone/>
            </a:pPr>
            <a:r>
              <a:rPr lang="en-US" dirty="0" smtClean="0"/>
              <a:t>Components:</a:t>
            </a:r>
            <a:endParaRPr lang="en-US" dirty="0"/>
          </a:p>
          <a:p>
            <a:r>
              <a:rPr lang="en-US" sz="1600" dirty="0" smtClean="0"/>
              <a:t>APIs </a:t>
            </a:r>
            <a:r>
              <a:rPr lang="en-US" sz="1600" dirty="0"/>
              <a:t>for data exchange between the platform and ATS</a:t>
            </a:r>
          </a:p>
          <a:p>
            <a:r>
              <a:rPr lang="en-US" sz="1600" dirty="0" smtClean="0"/>
              <a:t>Import </a:t>
            </a:r>
            <a:r>
              <a:rPr lang="en-US" sz="1600" dirty="0"/>
              <a:t>and export functionalities for candidate data</a:t>
            </a:r>
          </a:p>
          <a:p>
            <a:r>
              <a:rPr lang="en-US" sz="1600" dirty="0" smtClean="0"/>
              <a:t>Synchronization </a:t>
            </a:r>
            <a:r>
              <a:rPr lang="en-US" sz="1600" dirty="0"/>
              <a:t>with calendar and email systems for interview scheduling</a:t>
            </a:r>
          </a:p>
        </p:txBody>
      </p:sp>
      <p:sp>
        <p:nvSpPr>
          <p:cNvPr id="8" name="Content Placeholder 3">
            <a:extLst>
              <a:ext uri="{FF2B5EF4-FFF2-40B4-BE49-F238E27FC236}">
                <a16:creationId xmlns="" xmlns:a16="http://schemas.microsoft.com/office/drawing/2014/main" id="{125E40B9-054F-4D79-BD17-68E71C740D01}"/>
              </a:ext>
            </a:extLst>
          </p:cNvPr>
          <p:cNvSpPr txBox="1">
            <a:spLocks/>
          </p:cNvSpPr>
          <p:nvPr/>
        </p:nvSpPr>
        <p:spPr>
          <a:xfrm>
            <a:off x="611301" y="3905793"/>
            <a:ext cx="4169705" cy="2821581"/>
          </a:xfrm>
          <a:prstGeom prst="rect">
            <a:avLst/>
          </a:prstGeom>
          <a:solidFill>
            <a:schemeClr val="accent1">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Data Security and Privacy </a:t>
            </a:r>
            <a:r>
              <a:rPr lang="en-US" b="1" dirty="0" smtClean="0"/>
              <a:t>Module</a:t>
            </a:r>
            <a:endParaRPr lang="en-US" b="1" dirty="0"/>
          </a:p>
          <a:p>
            <a:pPr marL="0" indent="0">
              <a:buNone/>
            </a:pPr>
            <a:r>
              <a:rPr lang="en-US" dirty="0" smtClean="0"/>
              <a:t>Purpose: </a:t>
            </a:r>
            <a:r>
              <a:rPr lang="en-US" sz="1600" dirty="0"/>
              <a:t>To protect sensitive candidate information and comply with data privacy regulations.</a:t>
            </a:r>
          </a:p>
          <a:p>
            <a:pPr marL="0" indent="0">
              <a:buNone/>
            </a:pPr>
            <a:r>
              <a:rPr lang="en-US" dirty="0" smtClean="0"/>
              <a:t>Components:</a:t>
            </a:r>
            <a:endParaRPr lang="en-US" dirty="0"/>
          </a:p>
          <a:p>
            <a:r>
              <a:rPr lang="en-US" sz="1400" dirty="0" smtClean="0"/>
              <a:t>Data </a:t>
            </a:r>
            <a:r>
              <a:rPr lang="en-US" sz="1400" dirty="0"/>
              <a:t>encryption for storage and transmission</a:t>
            </a:r>
          </a:p>
          <a:p>
            <a:r>
              <a:rPr lang="en-US" sz="1400" dirty="0" smtClean="0"/>
              <a:t>Access </a:t>
            </a:r>
            <a:r>
              <a:rPr lang="en-US" sz="1400" dirty="0"/>
              <a:t>control and authentication mechanisms</a:t>
            </a:r>
          </a:p>
          <a:p>
            <a:r>
              <a:rPr lang="en-US" sz="1400" dirty="0" smtClean="0"/>
              <a:t>Compliance </a:t>
            </a:r>
            <a:r>
              <a:rPr lang="en-US" sz="1400" dirty="0"/>
              <a:t>with GDPR, CCPA, and other relevant regulations</a:t>
            </a:r>
          </a:p>
        </p:txBody>
      </p:sp>
      <p:sp>
        <p:nvSpPr>
          <p:cNvPr id="9" name="Content Placeholder 3">
            <a:extLst>
              <a:ext uri="{FF2B5EF4-FFF2-40B4-BE49-F238E27FC236}">
                <a16:creationId xmlns="" xmlns:a16="http://schemas.microsoft.com/office/drawing/2014/main" id="{125E40B9-054F-4D79-BD17-68E71C740D01}"/>
              </a:ext>
            </a:extLst>
          </p:cNvPr>
          <p:cNvSpPr txBox="1">
            <a:spLocks/>
          </p:cNvSpPr>
          <p:nvPr/>
        </p:nvSpPr>
        <p:spPr>
          <a:xfrm>
            <a:off x="4781006" y="3905793"/>
            <a:ext cx="4879851" cy="2821581"/>
          </a:xfrm>
          <a:prstGeom prst="rect">
            <a:avLst/>
          </a:prstGeom>
          <a:solidFill>
            <a:schemeClr val="accent6">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Analytics and Reporting </a:t>
            </a:r>
            <a:r>
              <a:rPr lang="en-US" b="1" dirty="0" smtClean="0"/>
              <a:t>Module</a:t>
            </a:r>
            <a:endParaRPr lang="en-US" dirty="0"/>
          </a:p>
          <a:p>
            <a:pPr marL="0" indent="0">
              <a:buNone/>
            </a:pPr>
            <a:r>
              <a:rPr lang="en-US" dirty="0" smtClean="0"/>
              <a:t>Purpose: </a:t>
            </a:r>
            <a:r>
              <a:rPr lang="en-US" sz="1600" dirty="0"/>
              <a:t>To provide insights into the recruitment process and candidate metrics.</a:t>
            </a:r>
          </a:p>
          <a:p>
            <a:pPr marL="0" indent="0">
              <a:buNone/>
            </a:pPr>
            <a:r>
              <a:rPr lang="en-US" dirty="0" smtClean="0"/>
              <a:t>Components:</a:t>
            </a:r>
            <a:endParaRPr lang="en-US" dirty="0"/>
          </a:p>
          <a:p>
            <a:r>
              <a:rPr lang="en-US" sz="1400" dirty="0" smtClean="0"/>
              <a:t>Dashboards </a:t>
            </a:r>
            <a:r>
              <a:rPr lang="en-US" sz="1400" dirty="0"/>
              <a:t>for tracking hiring progress and performance</a:t>
            </a:r>
          </a:p>
          <a:p>
            <a:r>
              <a:rPr lang="en-US" sz="1400" dirty="0" smtClean="0"/>
              <a:t>Reports </a:t>
            </a:r>
            <a:r>
              <a:rPr lang="en-US" sz="1400" dirty="0"/>
              <a:t>on candidate diversity, hiring timelines, and sourcing effectiveness</a:t>
            </a:r>
          </a:p>
          <a:p>
            <a:r>
              <a:rPr lang="en-US" sz="1400" dirty="0" smtClean="0"/>
              <a:t>Customizable </a:t>
            </a:r>
            <a:r>
              <a:rPr lang="en-US" sz="1400" dirty="0"/>
              <a:t>analytics based on user needs</a:t>
            </a:r>
          </a:p>
        </p:txBody>
      </p:sp>
      <p:pic>
        <p:nvPicPr>
          <p:cNvPr id="10" name="Image 1" descr="preencoded.png"/>
          <p:cNvPicPr>
            <a:picLocks noChangeAspect="1"/>
          </p:cNvPicPr>
          <p:nvPr/>
        </p:nvPicPr>
        <p:blipFill rotWithShape="1">
          <a:blip r:embed="rId2"/>
          <a:srcRect r="70182"/>
          <a:stretch/>
        </p:blipFill>
        <p:spPr>
          <a:xfrm>
            <a:off x="9954269" y="0"/>
            <a:ext cx="2237731" cy="6858000"/>
          </a:xfrm>
          <a:prstGeom prst="rect">
            <a:avLst/>
          </a:prstGeom>
        </p:spPr>
      </p:pic>
    </p:spTree>
    <p:extLst>
      <p:ext uri="{BB962C8B-B14F-4D97-AF65-F5344CB8AC3E}">
        <p14:creationId xmlns:p14="http://schemas.microsoft.com/office/powerpoint/2010/main" val="241410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a:xfrm>
            <a:off x="3823393" y="131555"/>
            <a:ext cx="2938217" cy="911906"/>
          </a:xfrm>
        </p:spPr>
        <p:txBody>
          <a:bodyPr/>
          <a:lstStyle/>
          <a:p>
            <a:r>
              <a:rPr lang="en-US" sz="4400" dirty="0"/>
              <a:t>Modules</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323425" y="861533"/>
            <a:ext cx="5149912" cy="2862334"/>
          </a:xfrm>
          <a:solidFill>
            <a:schemeClr val="accent2">
              <a:lumMod val="60000"/>
              <a:lumOff val="40000"/>
            </a:schemeClr>
          </a:solidFill>
        </p:spPr>
        <p:txBody>
          <a:bodyPr/>
          <a:lstStyle/>
          <a:p>
            <a:pPr marL="0" indent="0">
              <a:buNone/>
            </a:pPr>
            <a:r>
              <a:rPr lang="en-US" b="1" dirty="0"/>
              <a:t>Feedback and Improvement Module</a:t>
            </a:r>
          </a:p>
          <a:p>
            <a:pPr marL="0" indent="0">
              <a:buNone/>
            </a:pPr>
            <a:r>
              <a:rPr lang="en-US" dirty="0"/>
              <a:t>Purpose: To continuously improve the AI models and platform based on user feedback and new data.</a:t>
            </a:r>
          </a:p>
          <a:p>
            <a:pPr marL="0" indent="0">
              <a:buNone/>
            </a:pPr>
            <a:r>
              <a:rPr lang="en-US" dirty="0"/>
              <a:t>Components:</a:t>
            </a:r>
          </a:p>
          <a:p>
            <a:r>
              <a:rPr lang="en-US" sz="1600" dirty="0"/>
              <a:t>User feedback collection mechanisms</a:t>
            </a:r>
          </a:p>
          <a:p>
            <a:r>
              <a:rPr lang="en-US" sz="1600" dirty="0"/>
              <a:t>Continuous model training and updates</a:t>
            </a:r>
          </a:p>
          <a:p>
            <a:r>
              <a:rPr lang="en-US" sz="1600" dirty="0"/>
              <a:t>Performance monitoring and error correction</a:t>
            </a:r>
          </a:p>
          <a:p>
            <a:endParaRPr lang="en-US" dirty="0"/>
          </a:p>
        </p:txBody>
      </p:sp>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7</a:t>
            </a:fld>
            <a:endParaRPr lang="en-US" dirty="0"/>
          </a:p>
        </p:txBody>
      </p:sp>
      <p:sp>
        <p:nvSpPr>
          <p:cNvPr id="7" name="Content Placeholder 3">
            <a:extLst>
              <a:ext uri="{FF2B5EF4-FFF2-40B4-BE49-F238E27FC236}">
                <a16:creationId xmlns="" xmlns:a16="http://schemas.microsoft.com/office/drawing/2014/main" id="{125E40B9-054F-4D79-BD17-68E71C740D01}"/>
              </a:ext>
            </a:extLst>
          </p:cNvPr>
          <p:cNvSpPr txBox="1">
            <a:spLocks/>
          </p:cNvSpPr>
          <p:nvPr/>
        </p:nvSpPr>
        <p:spPr>
          <a:xfrm>
            <a:off x="5943599" y="861533"/>
            <a:ext cx="5630091" cy="2862333"/>
          </a:xfrm>
          <a:prstGeom prst="rect">
            <a:avLst/>
          </a:prstGeom>
          <a:solidFill>
            <a:schemeClr val="accent3">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Support and Documentation Module</a:t>
            </a:r>
          </a:p>
          <a:p>
            <a:pPr marL="0" indent="0">
              <a:buNone/>
            </a:pPr>
            <a:r>
              <a:rPr lang="en-US" dirty="0"/>
              <a:t> Purpose: To provide users with the necessary help and resources to effectively use the platform.</a:t>
            </a:r>
          </a:p>
          <a:p>
            <a:pPr marL="0" indent="0">
              <a:buNone/>
            </a:pPr>
            <a:r>
              <a:rPr lang="en-US" dirty="0"/>
              <a:t>Components:</a:t>
            </a:r>
          </a:p>
          <a:p>
            <a:r>
              <a:rPr lang="en-US" dirty="0"/>
              <a:t>User manuals and documentation</a:t>
            </a:r>
          </a:p>
          <a:p>
            <a:r>
              <a:rPr lang="en-US" dirty="0"/>
              <a:t>FAQ and knowledge base</a:t>
            </a:r>
          </a:p>
          <a:p>
            <a:r>
              <a:rPr lang="en-US" dirty="0"/>
              <a:t>Customer support and chat bots</a:t>
            </a:r>
          </a:p>
        </p:txBody>
      </p:sp>
      <p:sp>
        <p:nvSpPr>
          <p:cNvPr id="8" name="Content Placeholder 3">
            <a:extLst>
              <a:ext uri="{FF2B5EF4-FFF2-40B4-BE49-F238E27FC236}">
                <a16:creationId xmlns="" xmlns:a16="http://schemas.microsoft.com/office/drawing/2014/main" id="{125E40B9-054F-4D79-BD17-68E71C740D01}"/>
              </a:ext>
            </a:extLst>
          </p:cNvPr>
          <p:cNvSpPr txBox="1">
            <a:spLocks/>
          </p:cNvSpPr>
          <p:nvPr/>
        </p:nvSpPr>
        <p:spPr>
          <a:xfrm>
            <a:off x="376170" y="3905793"/>
            <a:ext cx="5097167" cy="2770281"/>
          </a:xfrm>
          <a:prstGeom prst="rect">
            <a:avLst/>
          </a:prstGeom>
          <a:solidFill>
            <a:schemeClr val="accent1">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 </a:t>
            </a:r>
            <a:r>
              <a:rPr lang="en-US" b="1" dirty="0"/>
              <a:t>User Registration and Authentication</a:t>
            </a:r>
            <a:endParaRPr lang="en-US" sz="1600" dirty="0"/>
          </a:p>
          <a:p>
            <a:pPr lvl="0"/>
            <a:r>
              <a:rPr lang="en-US" b="1" dirty="0"/>
              <a:t>Description</a:t>
            </a:r>
            <a:r>
              <a:rPr lang="en-US" dirty="0"/>
              <a:t>: Users can create accounts and log in to the system.</a:t>
            </a:r>
            <a:endParaRPr lang="en-US" sz="1600" dirty="0"/>
          </a:p>
          <a:p>
            <a:pPr lvl="0"/>
            <a:r>
              <a:rPr lang="en-US" b="1" dirty="0"/>
              <a:t>Features</a:t>
            </a:r>
            <a:r>
              <a:rPr lang="en-US" dirty="0"/>
              <a:t>:</a:t>
            </a:r>
            <a:endParaRPr lang="en-US" sz="1600" dirty="0"/>
          </a:p>
          <a:p>
            <a:pPr lvl="1"/>
            <a:r>
              <a:rPr lang="en-US" dirty="0"/>
              <a:t>Registration (email, password)</a:t>
            </a:r>
            <a:endParaRPr lang="en-US" sz="1400" dirty="0"/>
          </a:p>
          <a:p>
            <a:pPr lvl="1"/>
            <a:r>
              <a:rPr lang="en-US" dirty="0" smtClean="0"/>
              <a:t>Login/Logout</a:t>
            </a:r>
            <a:endParaRPr lang="en-US" sz="1400" dirty="0"/>
          </a:p>
          <a:p>
            <a:pPr lvl="1"/>
            <a:r>
              <a:rPr lang="en-US" dirty="0" smtClean="0"/>
              <a:t>Password </a:t>
            </a:r>
            <a:r>
              <a:rPr lang="en-US" dirty="0"/>
              <a:t>recovery</a:t>
            </a:r>
            <a:r>
              <a:rPr lang="en-US" dirty="0" smtClean="0"/>
              <a:t>.</a:t>
            </a:r>
            <a:endParaRPr lang="en-US" sz="2400" dirty="0"/>
          </a:p>
        </p:txBody>
      </p:sp>
      <p:sp>
        <p:nvSpPr>
          <p:cNvPr id="14" name="Content Placeholder 3">
            <a:extLst>
              <a:ext uri="{FF2B5EF4-FFF2-40B4-BE49-F238E27FC236}">
                <a16:creationId xmlns="" xmlns:a16="http://schemas.microsoft.com/office/drawing/2014/main" id="{125E40B9-054F-4D79-BD17-68E71C740D01}"/>
              </a:ext>
            </a:extLst>
          </p:cNvPr>
          <p:cNvSpPr txBox="1">
            <a:spLocks/>
          </p:cNvSpPr>
          <p:nvPr/>
        </p:nvSpPr>
        <p:spPr>
          <a:xfrm>
            <a:off x="5943599" y="3854493"/>
            <a:ext cx="5350113" cy="2821581"/>
          </a:xfrm>
          <a:prstGeom prst="rect">
            <a:avLst/>
          </a:prstGeom>
          <a:solidFill>
            <a:schemeClr val="accent6">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User Profile Management</a:t>
            </a:r>
            <a:endParaRPr lang="en-US" sz="1400" dirty="0"/>
          </a:p>
          <a:p>
            <a:pPr marL="0" lvl="0" indent="0">
              <a:buNone/>
            </a:pPr>
            <a:r>
              <a:rPr lang="en-US" dirty="0"/>
              <a:t>Users can manage their personal information and preferences.</a:t>
            </a:r>
            <a:endParaRPr lang="en-US" sz="1600" dirty="0"/>
          </a:p>
          <a:p>
            <a:pPr lvl="1"/>
            <a:r>
              <a:rPr lang="en-US" dirty="0"/>
              <a:t>View/Edit profile information</a:t>
            </a:r>
            <a:endParaRPr lang="en-US" sz="1400" dirty="0"/>
          </a:p>
          <a:p>
            <a:pPr lvl="1"/>
            <a:r>
              <a:rPr lang="en-US" dirty="0"/>
              <a:t>Upload profile picture</a:t>
            </a:r>
            <a:endParaRPr lang="en-US" sz="1400" dirty="0"/>
          </a:p>
          <a:p>
            <a:pPr lvl="1"/>
            <a:r>
              <a:rPr lang="en-US" dirty="0"/>
              <a:t>Manage preferences</a:t>
            </a:r>
            <a:endParaRPr lang="en-US" sz="1400" dirty="0"/>
          </a:p>
          <a:p>
            <a:pPr marL="266700" lvl="1" indent="0">
              <a:buNone/>
            </a:pPr>
            <a:endParaRPr lang="en-US" sz="1400" dirty="0"/>
          </a:p>
        </p:txBody>
      </p:sp>
      <p:pic>
        <p:nvPicPr>
          <p:cNvPr id="15" name="Image 1" descr="preencoded.png"/>
          <p:cNvPicPr>
            <a:picLocks noChangeAspect="1"/>
          </p:cNvPicPr>
          <p:nvPr/>
        </p:nvPicPr>
        <p:blipFill rotWithShape="1">
          <a:blip r:embed="rId2"/>
          <a:srcRect r="70182"/>
          <a:stretch/>
        </p:blipFill>
        <p:spPr>
          <a:xfrm>
            <a:off x="11293712" y="0"/>
            <a:ext cx="898288" cy="6858000"/>
          </a:xfrm>
          <a:prstGeom prst="rect">
            <a:avLst/>
          </a:prstGeom>
        </p:spPr>
      </p:pic>
    </p:spTree>
    <p:extLst>
      <p:ext uri="{BB962C8B-B14F-4D97-AF65-F5344CB8AC3E}">
        <p14:creationId xmlns:p14="http://schemas.microsoft.com/office/powerpoint/2010/main" val="354717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A5083B-CC27-4F1C-AD03-E3DBEC1C9E78}"/>
              </a:ext>
            </a:extLst>
          </p:cNvPr>
          <p:cNvSpPr>
            <a:spLocks noGrp="1"/>
          </p:cNvSpPr>
          <p:nvPr>
            <p:ph type="title"/>
          </p:nvPr>
        </p:nvSpPr>
        <p:spPr>
          <a:xfrm>
            <a:off x="3823393" y="131555"/>
            <a:ext cx="2938217" cy="911906"/>
          </a:xfrm>
        </p:spPr>
        <p:txBody>
          <a:bodyPr/>
          <a:lstStyle/>
          <a:p>
            <a:r>
              <a:rPr lang="en-US" sz="4400" dirty="0"/>
              <a:t>Modules</a:t>
            </a:r>
          </a:p>
        </p:txBody>
      </p:sp>
      <p:sp>
        <p:nvSpPr>
          <p:cNvPr id="4" name="Content Placeholder 3">
            <a:extLst>
              <a:ext uri="{FF2B5EF4-FFF2-40B4-BE49-F238E27FC236}">
                <a16:creationId xmlns="" xmlns:a16="http://schemas.microsoft.com/office/drawing/2014/main" id="{125E40B9-054F-4D79-BD17-68E71C740D01}"/>
              </a:ext>
            </a:extLst>
          </p:cNvPr>
          <p:cNvSpPr>
            <a:spLocks noGrp="1"/>
          </p:cNvSpPr>
          <p:nvPr>
            <p:ph sz="half" idx="1"/>
          </p:nvPr>
        </p:nvSpPr>
        <p:spPr>
          <a:xfrm>
            <a:off x="6163899" y="1081252"/>
            <a:ext cx="4835026" cy="2770407"/>
          </a:xfrm>
          <a:solidFill>
            <a:schemeClr val="accent2">
              <a:lumMod val="60000"/>
              <a:lumOff val="40000"/>
            </a:schemeClr>
          </a:solidFill>
        </p:spPr>
        <p:txBody>
          <a:bodyPr/>
          <a:lstStyle/>
          <a:p>
            <a:pPr marL="0" indent="0">
              <a:buNone/>
            </a:pPr>
            <a:r>
              <a:rPr lang="en-US" b="1" dirty="0"/>
              <a:t>Resume Templates</a:t>
            </a:r>
            <a:endParaRPr lang="en-US" sz="1600" dirty="0"/>
          </a:p>
          <a:p>
            <a:pPr lvl="0"/>
            <a:r>
              <a:rPr lang="en-US" b="1" dirty="0"/>
              <a:t>Description</a:t>
            </a:r>
            <a:r>
              <a:rPr lang="en-US" dirty="0"/>
              <a:t>: Provides a variety of professional templates.</a:t>
            </a:r>
            <a:endParaRPr lang="en-US" sz="1600" dirty="0"/>
          </a:p>
          <a:p>
            <a:pPr lvl="0"/>
            <a:r>
              <a:rPr lang="en-US" b="1" dirty="0"/>
              <a:t>Features</a:t>
            </a:r>
            <a:r>
              <a:rPr lang="en-US" dirty="0"/>
              <a:t>:</a:t>
            </a:r>
            <a:endParaRPr lang="en-US" sz="1600" dirty="0"/>
          </a:p>
          <a:p>
            <a:pPr lvl="1"/>
            <a:r>
              <a:rPr lang="en-US" dirty="0"/>
              <a:t>View available templates</a:t>
            </a:r>
            <a:endParaRPr lang="en-US" sz="1400" dirty="0"/>
          </a:p>
          <a:p>
            <a:pPr lvl="1"/>
            <a:r>
              <a:rPr lang="en-US" dirty="0"/>
              <a:t>Preview templates</a:t>
            </a:r>
            <a:endParaRPr lang="en-US" sz="1400" dirty="0"/>
          </a:p>
          <a:p>
            <a:pPr lvl="1"/>
            <a:r>
              <a:rPr lang="en-US" dirty="0"/>
              <a:t>Select and apply templates</a:t>
            </a:r>
            <a:endParaRPr lang="en-US" sz="1400" dirty="0"/>
          </a:p>
          <a:p>
            <a:pPr marL="0" indent="0">
              <a:buNone/>
            </a:pPr>
            <a:endParaRPr lang="en-US" dirty="0"/>
          </a:p>
        </p:txBody>
      </p:sp>
      <p:sp>
        <p:nvSpPr>
          <p:cNvPr id="6" name="Slide Number Placeholder 5">
            <a:extLst>
              <a:ext uri="{FF2B5EF4-FFF2-40B4-BE49-F238E27FC236}">
                <a16:creationId xmlns=""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8</a:t>
            </a:fld>
            <a:endParaRPr lang="en-US" dirty="0"/>
          </a:p>
        </p:txBody>
      </p:sp>
      <p:sp>
        <p:nvSpPr>
          <p:cNvPr id="7" name="Content Placeholder 3">
            <a:extLst>
              <a:ext uri="{FF2B5EF4-FFF2-40B4-BE49-F238E27FC236}">
                <a16:creationId xmlns="" xmlns:a16="http://schemas.microsoft.com/office/drawing/2014/main" id="{125E40B9-054F-4D79-BD17-68E71C740D01}"/>
              </a:ext>
            </a:extLst>
          </p:cNvPr>
          <p:cNvSpPr txBox="1">
            <a:spLocks/>
          </p:cNvSpPr>
          <p:nvPr/>
        </p:nvSpPr>
        <p:spPr>
          <a:xfrm>
            <a:off x="901127" y="4087447"/>
            <a:ext cx="4879851" cy="2588627"/>
          </a:xfrm>
          <a:prstGeom prst="rect">
            <a:avLst/>
          </a:prstGeom>
          <a:solidFill>
            <a:schemeClr val="accent3">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 </a:t>
            </a:r>
            <a:r>
              <a:rPr lang="en-US" b="1" dirty="0"/>
              <a:t>AI Content Generation</a:t>
            </a:r>
            <a:endParaRPr lang="en-US" sz="1600" dirty="0"/>
          </a:p>
          <a:p>
            <a:pPr lvl="0"/>
            <a:r>
              <a:rPr lang="en-US" b="1" dirty="0"/>
              <a:t>Description</a:t>
            </a:r>
            <a:r>
              <a:rPr lang="en-US" dirty="0"/>
              <a:t>: Leverages AI to improve and generate resume content.</a:t>
            </a:r>
            <a:endParaRPr lang="en-US" sz="1600" dirty="0"/>
          </a:p>
          <a:p>
            <a:pPr lvl="0"/>
            <a:r>
              <a:rPr lang="en-US" b="1" dirty="0"/>
              <a:t>Features</a:t>
            </a:r>
            <a:r>
              <a:rPr lang="en-US" dirty="0"/>
              <a:t>:</a:t>
            </a:r>
            <a:endParaRPr lang="en-US" sz="1600" dirty="0"/>
          </a:p>
          <a:p>
            <a:pPr lvl="1"/>
            <a:r>
              <a:rPr lang="en-US" dirty="0"/>
              <a:t>Suggest improvements</a:t>
            </a:r>
            <a:endParaRPr lang="en-US" sz="1400" dirty="0"/>
          </a:p>
          <a:p>
            <a:pPr lvl="1"/>
            <a:r>
              <a:rPr lang="en-US" dirty="0"/>
              <a:t>Auto-generate sections (e.g., summary, skills)</a:t>
            </a:r>
            <a:endParaRPr lang="en-US" sz="1400" dirty="0"/>
          </a:p>
          <a:p>
            <a:pPr lvl="1"/>
            <a:r>
              <a:rPr lang="en-US" dirty="0"/>
              <a:t>Grammar and spell check</a:t>
            </a:r>
            <a:endParaRPr lang="en-US" sz="1400" dirty="0"/>
          </a:p>
        </p:txBody>
      </p:sp>
      <p:sp>
        <p:nvSpPr>
          <p:cNvPr id="14" name="Content Placeholder 3">
            <a:extLst>
              <a:ext uri="{FF2B5EF4-FFF2-40B4-BE49-F238E27FC236}">
                <a16:creationId xmlns="" xmlns:a16="http://schemas.microsoft.com/office/drawing/2014/main" id="{125E40B9-054F-4D79-BD17-68E71C740D01}"/>
              </a:ext>
            </a:extLst>
          </p:cNvPr>
          <p:cNvSpPr txBox="1">
            <a:spLocks/>
          </p:cNvSpPr>
          <p:nvPr/>
        </p:nvSpPr>
        <p:spPr>
          <a:xfrm>
            <a:off x="6170601" y="4021178"/>
            <a:ext cx="4887278" cy="2654896"/>
          </a:xfrm>
          <a:prstGeom prst="rect">
            <a:avLst/>
          </a:prstGeom>
          <a:solidFill>
            <a:schemeClr val="accent1">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Resume </a:t>
            </a:r>
            <a:r>
              <a:rPr lang="en-US" b="1" dirty="0"/>
              <a:t>Export</a:t>
            </a:r>
            <a:endParaRPr lang="en-US" sz="1600" dirty="0"/>
          </a:p>
          <a:p>
            <a:pPr lvl="0"/>
            <a:r>
              <a:rPr lang="en-US" b="1" dirty="0"/>
              <a:t>Description</a:t>
            </a:r>
            <a:r>
              <a:rPr lang="en-US" dirty="0"/>
              <a:t>: Allows users to export their resumes.</a:t>
            </a:r>
            <a:endParaRPr lang="en-US" sz="1600" dirty="0"/>
          </a:p>
          <a:p>
            <a:pPr lvl="0"/>
            <a:r>
              <a:rPr lang="en-US" b="1" dirty="0"/>
              <a:t>Features</a:t>
            </a:r>
            <a:r>
              <a:rPr lang="en-US" dirty="0"/>
              <a:t>:</a:t>
            </a:r>
            <a:endParaRPr lang="en-US" sz="1600" dirty="0"/>
          </a:p>
          <a:p>
            <a:pPr lvl="1"/>
            <a:r>
              <a:rPr lang="en-US" dirty="0"/>
              <a:t>Export as PDF</a:t>
            </a:r>
            <a:endParaRPr lang="en-US" sz="1400" dirty="0"/>
          </a:p>
          <a:p>
            <a:pPr lvl="1"/>
            <a:r>
              <a:rPr lang="en-US" dirty="0"/>
              <a:t>Export as Word document</a:t>
            </a:r>
            <a:endParaRPr lang="en-US" sz="1400" dirty="0"/>
          </a:p>
          <a:p>
            <a:r>
              <a:rPr lang="en-US" dirty="0"/>
              <a:t>Share via email</a:t>
            </a:r>
            <a:endParaRPr lang="en-US" sz="2000" dirty="0"/>
          </a:p>
        </p:txBody>
      </p:sp>
      <p:sp>
        <p:nvSpPr>
          <p:cNvPr id="16" name="Content Placeholder 3">
            <a:extLst>
              <a:ext uri="{FF2B5EF4-FFF2-40B4-BE49-F238E27FC236}">
                <a16:creationId xmlns="" xmlns:a16="http://schemas.microsoft.com/office/drawing/2014/main" id="{125E40B9-054F-4D79-BD17-68E71C740D01}"/>
              </a:ext>
            </a:extLst>
          </p:cNvPr>
          <p:cNvSpPr txBox="1">
            <a:spLocks/>
          </p:cNvSpPr>
          <p:nvPr/>
        </p:nvSpPr>
        <p:spPr>
          <a:xfrm>
            <a:off x="901126" y="1043461"/>
            <a:ext cx="4879851" cy="2808198"/>
          </a:xfrm>
          <a:prstGeom prst="rect">
            <a:avLst/>
          </a:prstGeom>
          <a:solidFill>
            <a:schemeClr val="accent6">
              <a:lumMod val="40000"/>
              <a:lumOff val="60000"/>
            </a:schemeClr>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Resume Creation</a:t>
            </a:r>
            <a:endParaRPr lang="en-US" sz="1400" dirty="0"/>
          </a:p>
          <a:p>
            <a:pPr marL="0" lvl="0" indent="0">
              <a:buNone/>
            </a:pPr>
            <a:r>
              <a:rPr lang="en-US" dirty="0"/>
              <a:t>Users can create and edit resumes.</a:t>
            </a:r>
            <a:endParaRPr lang="en-US" sz="1600" dirty="0"/>
          </a:p>
          <a:p>
            <a:pPr lvl="1"/>
            <a:r>
              <a:rPr lang="en-US" dirty="0"/>
              <a:t>Input personal, educational, and professional information</a:t>
            </a:r>
            <a:endParaRPr lang="en-US" sz="1400" dirty="0"/>
          </a:p>
          <a:p>
            <a:pPr lvl="1"/>
            <a:r>
              <a:rPr lang="en-US" dirty="0"/>
              <a:t>Select resume templates</a:t>
            </a:r>
            <a:endParaRPr lang="en-US" sz="1400" dirty="0"/>
          </a:p>
          <a:p>
            <a:pPr lvl="1"/>
            <a:r>
              <a:rPr lang="en-US" dirty="0"/>
              <a:t>Auto-generate content using AI</a:t>
            </a:r>
            <a:endParaRPr lang="en-US" sz="1400" dirty="0"/>
          </a:p>
          <a:p>
            <a:pPr lvl="1"/>
            <a:r>
              <a:rPr lang="en-US" dirty="0"/>
              <a:t>Real-time suggestions and improvements.</a:t>
            </a:r>
            <a:endParaRPr lang="en-US" sz="1400" dirty="0"/>
          </a:p>
        </p:txBody>
      </p:sp>
    </p:spTree>
    <p:extLst>
      <p:ext uri="{BB962C8B-B14F-4D97-AF65-F5344CB8AC3E}">
        <p14:creationId xmlns:p14="http://schemas.microsoft.com/office/powerpoint/2010/main" val="225514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304E83-A4F0-49C5-BB01-F5773509A2B3}"/>
              </a:ext>
            </a:extLst>
          </p:cNvPr>
          <p:cNvSpPr>
            <a:spLocks noGrp="1"/>
          </p:cNvSpPr>
          <p:nvPr>
            <p:ph type="title"/>
          </p:nvPr>
        </p:nvSpPr>
        <p:spPr/>
        <p:txBody>
          <a:bodyPr/>
          <a:lstStyle/>
          <a:p>
            <a:r>
              <a:rPr lang="en-US" dirty="0"/>
              <a:t>Technology Stack</a:t>
            </a:r>
          </a:p>
        </p:txBody>
      </p:sp>
      <p:sp>
        <p:nvSpPr>
          <p:cNvPr id="4" name="Text Placeholder 3">
            <a:extLst>
              <a:ext uri="{FF2B5EF4-FFF2-40B4-BE49-F238E27FC236}">
                <a16:creationId xmlns="" xmlns:a16="http://schemas.microsoft.com/office/drawing/2014/main" id="{6AB259A0-0017-492F-A0DC-4B70C7052AE0}"/>
              </a:ext>
            </a:extLst>
          </p:cNvPr>
          <p:cNvSpPr>
            <a:spLocks noGrp="1"/>
          </p:cNvSpPr>
          <p:nvPr>
            <p:ph type="body" idx="1"/>
          </p:nvPr>
        </p:nvSpPr>
        <p:spPr>
          <a:xfrm>
            <a:off x="653143" y="1223145"/>
            <a:ext cx="9718766" cy="4433072"/>
          </a:xfrm>
          <a:solidFill>
            <a:schemeClr val="tx1"/>
          </a:solidFill>
        </p:spPr>
        <p:txBody>
          <a:bodyPr/>
          <a:lstStyle/>
          <a:p>
            <a:r>
              <a:rPr lang="en-US" dirty="0" smtClean="0">
                <a:solidFill>
                  <a:srgbClr val="FFFF00"/>
                </a:solidFill>
              </a:rPr>
              <a:t>Frontend</a:t>
            </a:r>
            <a:endParaRPr lang="en-US" dirty="0">
              <a:solidFill>
                <a:srgbClr val="FFFF00"/>
              </a:solidFill>
            </a:endParaRPr>
          </a:p>
          <a:p>
            <a:pPr lvl="0"/>
            <a:r>
              <a:rPr lang="en-US" dirty="0"/>
              <a:t>HTML, CSS, </a:t>
            </a:r>
            <a:r>
              <a:rPr lang="en-US" dirty="0" smtClean="0"/>
              <a:t>JavaScript , React.js</a:t>
            </a:r>
            <a:endParaRPr lang="en-US" dirty="0"/>
          </a:p>
          <a:p>
            <a:r>
              <a:rPr lang="en-US" dirty="0" smtClean="0">
                <a:solidFill>
                  <a:srgbClr val="FFFF00"/>
                </a:solidFill>
              </a:rPr>
              <a:t>Backend</a:t>
            </a:r>
            <a:endParaRPr lang="en-US" dirty="0">
              <a:solidFill>
                <a:srgbClr val="FFFF00"/>
              </a:solidFill>
            </a:endParaRPr>
          </a:p>
          <a:p>
            <a:pPr lvl="0"/>
            <a:r>
              <a:rPr lang="en-US" dirty="0"/>
              <a:t>Node.js</a:t>
            </a:r>
          </a:p>
          <a:p>
            <a:pPr lvl="0"/>
            <a:r>
              <a:rPr lang="en-US" dirty="0" smtClean="0">
                <a:solidFill>
                  <a:srgbClr val="FFFF00"/>
                </a:solidFill>
              </a:rPr>
              <a:t>Database</a:t>
            </a:r>
            <a:endParaRPr lang="en-US" dirty="0">
              <a:solidFill>
                <a:srgbClr val="FFFF00"/>
              </a:solidFill>
            </a:endParaRPr>
          </a:p>
          <a:p>
            <a:pPr lvl="0"/>
            <a:r>
              <a:rPr lang="en-US" dirty="0" err="1"/>
              <a:t>MongoDB</a:t>
            </a:r>
            <a:endParaRPr lang="en-US" dirty="0"/>
          </a:p>
          <a:p>
            <a:r>
              <a:rPr lang="en-US" dirty="0" smtClean="0">
                <a:solidFill>
                  <a:srgbClr val="FFFF00"/>
                </a:solidFill>
              </a:rPr>
              <a:t>AI </a:t>
            </a:r>
            <a:r>
              <a:rPr lang="en-US" dirty="0">
                <a:solidFill>
                  <a:srgbClr val="FFFF00"/>
                </a:solidFill>
              </a:rPr>
              <a:t>Integration</a:t>
            </a:r>
          </a:p>
          <a:p>
            <a:r>
              <a:rPr lang="en-US" dirty="0" err="1"/>
              <a:t>OpenAI</a:t>
            </a:r>
            <a:r>
              <a:rPr lang="en-US" dirty="0"/>
              <a:t> GPT for content generation</a:t>
            </a:r>
          </a:p>
        </p:txBody>
      </p:sp>
      <p:sp>
        <p:nvSpPr>
          <p:cNvPr id="8" name="Slide Number Placeholder 7">
            <a:extLst>
              <a:ext uri="{FF2B5EF4-FFF2-40B4-BE49-F238E27FC236}">
                <a16:creationId xmlns=""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9</a:t>
            </a:fld>
            <a:endParaRPr lang="en-US" dirty="0"/>
          </a:p>
        </p:txBody>
      </p:sp>
      <p:pic>
        <p:nvPicPr>
          <p:cNvPr id="12" name="Image 1" descr="preencoded.png"/>
          <p:cNvPicPr>
            <a:picLocks noChangeAspect="1"/>
          </p:cNvPicPr>
          <p:nvPr/>
        </p:nvPicPr>
        <p:blipFill>
          <a:blip r:embed="rId2"/>
          <a:stretch>
            <a:fillRect/>
          </a:stretch>
        </p:blipFill>
        <p:spPr>
          <a:xfrm>
            <a:off x="5839097" y="1372553"/>
            <a:ext cx="3905794" cy="4218265"/>
          </a:xfrm>
          <a:prstGeom prst="rect">
            <a:avLst/>
          </a:prstGeom>
        </p:spPr>
      </p:pic>
    </p:spTree>
    <p:extLst>
      <p:ext uri="{BB962C8B-B14F-4D97-AF65-F5344CB8AC3E}">
        <p14:creationId xmlns:p14="http://schemas.microsoft.com/office/powerpoint/2010/main" val="3188837873"/>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1D8AE1-AF50-4238-9545-788684540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0</TotalTime>
  <Words>1040</Words>
  <Application>Microsoft Office PowerPoint</Application>
  <PresentationFormat>Widescreen</PresentationFormat>
  <Paragraphs>174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Corbel</vt:lpstr>
      <vt:lpstr>Times New Roman</vt:lpstr>
      <vt:lpstr>Office Theme</vt:lpstr>
      <vt:lpstr>Resume sorting  and   analysis website </vt:lpstr>
      <vt:lpstr>Introduction</vt:lpstr>
      <vt:lpstr>Problem  statement   </vt:lpstr>
      <vt:lpstr>Key features of the proposed system</vt:lpstr>
      <vt:lpstr>Modules</vt:lpstr>
      <vt:lpstr>Modules</vt:lpstr>
      <vt:lpstr>Modules</vt:lpstr>
      <vt:lpstr>Modules</vt:lpstr>
      <vt:lpstr>Technology Stack</vt:lpstr>
      <vt:lpstr>Gantt chart</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2024-07-11T16:30:14Z</dcterms:created>
  <dcterms:modified xsi:type="dcterms:W3CDTF">2024-07-12T15:32:31Z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